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4"/>
  </p:notesMasterIdLst>
  <p:sldIdLst>
    <p:sldId id="443" r:id="rId2"/>
    <p:sldId id="442" r:id="rId3"/>
    <p:sldId id="444" r:id="rId4"/>
    <p:sldId id="445" r:id="rId5"/>
    <p:sldId id="446" r:id="rId6"/>
    <p:sldId id="426" r:id="rId7"/>
    <p:sldId id="427" r:id="rId8"/>
    <p:sldId id="447" r:id="rId9"/>
    <p:sldId id="423" r:id="rId10"/>
    <p:sldId id="448" r:id="rId11"/>
    <p:sldId id="449" r:id="rId12"/>
    <p:sldId id="378" r:id="rId13"/>
  </p:sldIdLst>
  <p:sldSz cx="18288000" cy="10287000"/>
  <p:notesSz cx="6815138" cy="9944100"/>
  <p:embeddedFontLst>
    <p:embeddedFont>
      <p:font typeface="Open Sans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PT Sans" charset="-52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43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-9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10535-94FD-42B8-84F5-A30DD55EC4FF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A021E-CAC1-4595-A936-177282F69D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80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A021E-CAC1-4595-A936-177282F69D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chool409.ucoz.ru/semina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s://vk.com/public16309773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409.ucoz.ru/" TargetMode="External"/><Relationship Id="rId5" Type="http://schemas.openxmlformats.org/officeDocument/2006/relationships/hyperlink" Target="mailto:school409.spb@yandex.ru" TargetMode="External"/><Relationship Id="rId4" Type="http://schemas.openxmlformats.org/officeDocument/2006/relationships/hyperlink" Target="mailto:school409@obr.gov.spb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02226"/>
            <a:ext cx="18288000" cy="170965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3" name="TextBox 3"/>
          <p:cNvSpPr txBox="1"/>
          <p:nvPr/>
        </p:nvSpPr>
        <p:spPr>
          <a:xfrm>
            <a:off x="1846984" y="671491"/>
            <a:ext cx="16303598" cy="34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1E365C"/>
                </a:solidFill>
                <a:latin typeface="Open Sans"/>
              </a:rPr>
              <a:t>ГБОУ ШКОЛА № 409 ПУШКИНСКОГО РАЙОНА САНКТ-ПЕТЕРБУРГА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8793207"/>
            <a:ext cx="18288000" cy="1803400"/>
          </a:xfrm>
          <a:prstGeom prst="rect">
            <a:avLst/>
          </a:prstGeom>
          <a:solidFill>
            <a:srgbClr val="7092C0"/>
          </a:solidFill>
        </p:spPr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87"/>
            <a:ext cx="1511099" cy="14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29422" y="2285980"/>
            <a:ext cx="110014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Межрайонный телемост</a:t>
            </a:r>
          </a:p>
          <a:p>
            <a:pPr algn="ctr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доля обучающихся с рисками учебной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и пути решения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5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Валерьевна Митрофанова,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409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Санкт-Петербурга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06" y="9358342"/>
            <a:ext cx="699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8" y="1643038"/>
            <a:ext cx="6695728" cy="71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6" y="1571600"/>
            <a:ext cx="6695728" cy="71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20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3040" y="3343300"/>
            <a:ext cx="12077700" cy="4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endParaRPr lang="en-US" sz="2800" dirty="0">
              <a:solidFill>
                <a:srgbClr val="1E365C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928630" y="1307945"/>
            <a:ext cx="15837296" cy="139762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10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1571600"/>
            <a:ext cx="1235877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на 2022-2023 учебный год: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реализацию мероприятий, запланированных для основной и старшей школы;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семинаров для учителей начальных классов, с целью повышения профессиональной компетентности в части работы с детьми, имеющими трудности в обучении;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работ с целью выявления причин  школьной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младших школьников;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ыстраивание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преемственности между начальной и основной школой с целью облегчения периода адаптации обучающихся в 5-ом классе.  </a:t>
            </a:r>
          </a:p>
        </p:txBody>
      </p:sp>
      <p:pic>
        <p:nvPicPr>
          <p:cNvPr id="3073" name="Picture 1" descr="C:\Users\admin\Desktop\657663543f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52" y="1714476"/>
            <a:ext cx="4953034" cy="3714776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65234" t="25830" r="9570" b="33154"/>
          <a:stretch>
            <a:fillRect/>
          </a:stretch>
        </p:blipFill>
        <p:spPr bwMode="auto">
          <a:xfrm>
            <a:off x="13716032" y="5635223"/>
            <a:ext cx="3571900" cy="465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01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/>
          <p:nvPr/>
        </p:nvSpPr>
        <p:spPr>
          <a:xfrm flipV="1">
            <a:off x="928630" y="1307945"/>
            <a:ext cx="15837296" cy="139762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10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28564" y="1428724"/>
            <a:ext cx="17573748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МЕЖРАЙОННОГО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32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ЕЛЕМОСТА УСПЕШНЫХ </a:t>
            </a:r>
            <a:r>
              <a:rPr kumimoji="0" lang="ru-RU" altLang="ru-RU" sz="32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 РАБОТЫ </a:t>
            </a:r>
            <a:endParaRPr kumimoji="0" lang="ru-RU" altLang="ru-RU" sz="3200" b="0" i="0" u="none" strike="noStrike" cap="none" normalizeH="0" baseline="0" dirty="0" smtClean="0" bmk="_Hlk116463607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32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ДЕТЬМИ, ИСПЫТЫВАЮЩИМИ </a:t>
            </a:r>
            <a:r>
              <a:rPr kumimoji="0" lang="ru-RU" altLang="ru-RU" sz="32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ТРУДНОСТИ В </a:t>
            </a:r>
            <a:r>
              <a:rPr kumimoji="0" lang="ru-RU" altLang="ru-RU" sz="32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endParaRPr kumimoji="0" lang="ru-RU" altLang="ru-RU" sz="3200" b="0" i="0" u="none" strike="noStrike" cap="none" normalizeH="0" baseline="0" dirty="0" smtClean="0" bmk="_Hlk116463607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8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БЛОК </a:t>
            </a:r>
            <a:endParaRPr kumimoji="0" lang="ru-RU" altLang="ru-RU" sz="2800" b="0" i="0" u="none" strike="noStrike" cap="none" normalizeH="0" baseline="0" dirty="0" smtClean="0" bmk="_Hlk116463607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8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школа № 409 в социальном партнерстве с ГБУ ДО </a:t>
            </a:r>
            <a:r>
              <a:rPr kumimoji="0" lang="ru-RU" altLang="ru-RU" sz="2800" b="1" i="0" u="none" strike="noStrike" cap="none" normalizeH="0" baseline="0" dirty="0" smtClean="0" bmk="_Hlk116463607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ЦППМСП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15.11.2022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(очная часть) кабинет № 202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школа № 409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30.11.2022 года (офлайн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school409.ucoz.ru/seminar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2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72062"/>
            <a:ext cx="7143800" cy="49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00860" y="4177635"/>
            <a:ext cx="11287140" cy="61093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12.50 </a:t>
            </a: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13.00 Регистрация участников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13.00 – 13.10 Открытие телемоста. Приветственное слово.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«Высокая доля обучающихся с рисками учебной </a:t>
            </a:r>
            <a:r>
              <a:rPr kumimoji="0" lang="ru-RU" alt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риск и пути решения».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Митрофанова Ольга Валерьевна, директор ГБОУ школа № 409.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13.10 – 13.30 Мастер-класс: «Инновационные игровые технологии как средство коррекции дизорфографии у младших школьников».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Косенкова Зинаида Константиновна, учитель-логопед ГБУ ДО ЦППМСП, ГБОУ школа № 409; Лазарева Анна Николаевна, учитель-логопед ГБУ ДО ЦППМСП, ГБОУ школа № 604.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13.35 – 13.55 Мастер-класс: «</a:t>
            </a:r>
            <a:r>
              <a:rPr kumimoji="0" lang="ru-RU" alt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Коллаборация</a:t>
            </a: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успеха – метод эффективного поощрения обучающихся начальной школы».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Швец Ксения Андреевна, учитель-дефектолог ГБОУ школа № 409;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Уренцова</a:t>
            </a: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Анастасия Валерьевна, учитель начальных классов ГБОУ школа № 409.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13.55 – 14.05 Рефлексия 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Митрофанова Ольга Валерьевна, директор ГБОУ школы № 409;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0" algn="l"/>
              </a:tabLst>
            </a:pPr>
            <a:r>
              <a:rPr kumimoji="0" lang="ru-RU" altLang="ru-RU" sz="2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Попенко Ирина Геннадьевна, заведующий ОДОД ГБОУ школа № 409.</a:t>
            </a:r>
            <a:endParaRPr kumimoji="0" lang="ru-RU" alt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8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02226"/>
            <a:ext cx="18288000" cy="170965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3" name="TextBox 3"/>
          <p:cNvSpPr txBox="1"/>
          <p:nvPr/>
        </p:nvSpPr>
        <p:spPr>
          <a:xfrm>
            <a:off x="1846984" y="671491"/>
            <a:ext cx="16303598" cy="34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dirty="0">
                <a:solidFill>
                  <a:srgbClr val="1E365C"/>
                </a:solidFill>
                <a:latin typeface="Open Sans"/>
              </a:rPr>
              <a:t>ГБОУ ШКОЛА № 409 ПУШКИНСКОГО РАЙОНА САНКТ-ПЕТЕРБУРГА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3010" y="1571600"/>
            <a:ext cx="7206382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39"/>
              </a:lnSpc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7200" b="1" dirty="0">
              <a:solidFill>
                <a:srgbClr val="D24348"/>
              </a:solidFill>
              <a:latin typeface="PT San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587"/>
            <a:ext cx="1511099" cy="14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dmin\Desktop\документы Митрофанова О.В\фотографии\фото школы банн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44198" y="1714476"/>
            <a:ext cx="7367713" cy="8143932"/>
          </a:xfrm>
          <a:prstGeom prst="rect">
            <a:avLst/>
          </a:prstGeom>
          <a:noFill/>
        </p:spPr>
      </p:pic>
      <p:sp>
        <p:nvSpPr>
          <p:cNvPr id="11" name="TextBox 15"/>
          <p:cNvSpPr txBox="1"/>
          <p:nvPr/>
        </p:nvSpPr>
        <p:spPr>
          <a:xfrm>
            <a:off x="285688" y="4286244"/>
            <a:ext cx="10144196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5400" b="1" dirty="0" smtClean="0">
                <a:solidFill>
                  <a:srgbClr val="D24348"/>
                </a:solidFill>
                <a:latin typeface="Open Sans"/>
              </a:rPr>
              <a:t> Приглашаем к сотрудничеству!</a:t>
            </a:r>
            <a:endParaRPr lang="en-US" sz="5400" b="1" dirty="0">
              <a:solidFill>
                <a:srgbClr val="D24348"/>
              </a:solidFill>
              <a:latin typeface="Open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076" y="6000756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Наши контакты: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688" y="6858012"/>
            <a:ext cx="100727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Адрес электронной почты: </a:t>
            </a:r>
            <a:r>
              <a:rPr lang="ru-RU" sz="3200" dirty="0" smtClean="0">
                <a:hlinkClick r:id="rId4"/>
              </a:rPr>
              <a:t>school409@obr.gov.spb.ru</a:t>
            </a:r>
            <a:endParaRPr lang="ru-RU" sz="3200" dirty="0" smtClean="0"/>
          </a:p>
          <a:p>
            <a:r>
              <a:rPr lang="ru-RU" sz="3200" dirty="0" smtClean="0"/>
              <a:t>					   </a:t>
            </a:r>
            <a:r>
              <a:rPr lang="en-US" sz="3200" dirty="0" smtClean="0">
                <a:hlinkClick r:id="rId5"/>
              </a:rPr>
              <a:t>school409.spb@yandex.ru</a:t>
            </a:r>
            <a:endParaRPr lang="ru-RU" sz="3200" dirty="0" smtClean="0"/>
          </a:p>
          <a:p>
            <a:r>
              <a:rPr lang="ru-RU" sz="3200" b="1" dirty="0" smtClean="0"/>
              <a:t>Телефон:</a:t>
            </a:r>
            <a:r>
              <a:rPr lang="ru-RU" sz="3200" dirty="0" smtClean="0"/>
              <a:t> +7(812) 465-26-65</a:t>
            </a:r>
          </a:p>
          <a:p>
            <a:r>
              <a:rPr lang="ru-RU" sz="3200" b="1" dirty="0" smtClean="0"/>
              <a:t>Сайт: </a:t>
            </a:r>
            <a:r>
              <a:rPr lang="en-US" sz="3200" dirty="0" smtClean="0">
                <a:hlinkClick r:id="rId6"/>
              </a:rPr>
              <a:t>https://school409.ucoz.ru/</a:t>
            </a:r>
            <a:endParaRPr lang="ru-RU" sz="3200" dirty="0" smtClean="0"/>
          </a:p>
          <a:p>
            <a:r>
              <a:rPr lang="ru-RU" sz="3200" b="1" dirty="0" smtClean="0"/>
              <a:t>Группа  Вконтакте: </a:t>
            </a:r>
            <a:r>
              <a:rPr lang="en-US" sz="3200" dirty="0" smtClean="0">
                <a:hlinkClick r:id="rId7"/>
              </a:rPr>
              <a:t>https://vk.com/public163097736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574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1402226"/>
            <a:ext cx="18288000" cy="170965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5" name="Прямоугольник 4"/>
          <p:cNvSpPr/>
          <p:nvPr/>
        </p:nvSpPr>
        <p:spPr>
          <a:xfrm>
            <a:off x="500002" y="1785914"/>
            <a:ext cx="172879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 школьных трудностей поднимается во всем мире. Это серьезнейшая проблема потому, что она и социальная, и психологическая, и медицинская, и педагогическая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algn="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Безруких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академик, </a:t>
            </a: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возрастной физиологии РАО.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rosuchebnik.ru/upload/medialibrary/1a8/1a8e9ad4ddaa8657b5252c7404da6d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10" y="3786178"/>
            <a:ext cx="1785950" cy="26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Гостиная родителей - Лидеры"/>
          <p:cNvPicPr>
            <a:picLocks noChangeAspect="1" noChangeArrowheads="1"/>
          </p:cNvPicPr>
          <p:nvPr/>
        </p:nvPicPr>
        <p:blipFill>
          <a:blip r:embed="rId3"/>
          <a:srcRect l="14649" t="5859" r="15038" b="41406"/>
          <a:stretch>
            <a:fillRect/>
          </a:stretch>
        </p:blipFill>
        <p:spPr bwMode="auto">
          <a:xfrm>
            <a:off x="9215438" y="5143499"/>
            <a:ext cx="8786874" cy="4942617"/>
          </a:xfrm>
          <a:prstGeom prst="rect">
            <a:avLst/>
          </a:prstGeom>
          <a:noFill/>
        </p:spPr>
      </p:pic>
      <p:sp>
        <p:nvSpPr>
          <p:cNvPr id="8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11267" name="Picture 3" descr="C:\Users\admin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323" y="5072062"/>
            <a:ext cx="4645239" cy="5214938"/>
          </a:xfrm>
          <a:prstGeom prst="rect">
            <a:avLst/>
          </a:prstGeom>
          <a:noFill/>
        </p:spPr>
      </p:pic>
      <p:pic>
        <p:nvPicPr>
          <p:cNvPr id="11268" name="Picture 4" descr="C:\Users\admin\Desktop\kak_povysit_motivaciyu_pri_izuchenii_anglijskogo_yazyka_readmas.ru_3.jpg"/>
          <p:cNvPicPr>
            <a:picLocks noChangeAspect="1" noChangeArrowheads="1"/>
          </p:cNvPicPr>
          <p:nvPr/>
        </p:nvPicPr>
        <p:blipFill>
          <a:blip r:embed="rId5"/>
          <a:srcRect l="18032" r="14754"/>
          <a:stretch>
            <a:fillRect/>
          </a:stretch>
        </p:blipFill>
        <p:spPr bwMode="auto">
          <a:xfrm>
            <a:off x="642879" y="6523087"/>
            <a:ext cx="3500462" cy="376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1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1402226"/>
            <a:ext cx="18288000" cy="170965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7" name="TextBox 15"/>
          <p:cNvSpPr txBox="1"/>
          <p:nvPr/>
        </p:nvSpPr>
        <p:spPr>
          <a:xfrm>
            <a:off x="571440" y="1571600"/>
            <a:ext cx="1123845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Исследование проекта 500+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Open Sans"/>
            </a:endParaRPr>
          </a:p>
        </p:txBody>
      </p:sp>
      <p:pic>
        <p:nvPicPr>
          <p:cNvPr id="8" name="Рисунок 7" descr="C:\Users\admin\Downloads\NJS0BMLZ-xSQGcVGhgsJN8QwfkuzDPNbLIYANQgbZJPJd5SjWwuNclKiyVev_wiyq4AoRtmuVzYfucr7ItI2MDz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88" y="2928922"/>
            <a:ext cx="11644394" cy="7072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072958" y="2438698"/>
            <a:ext cx="584645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с рисками учебной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обусловленными низкой учебной мотивацией, составляет 57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 учебной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обусловленными объективными причинами, составляет 43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самих учащихся, причины неуспеваемости кроются в них самих,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далее: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учебной программы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пробелы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знаниях,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свои силы.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44" y="221454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 классы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8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1402226"/>
            <a:ext cx="18288000" cy="170965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5" name="Прямоугольник 4"/>
          <p:cNvSpPr/>
          <p:nvPr/>
        </p:nvSpPr>
        <p:spPr>
          <a:xfrm>
            <a:off x="214250" y="2643170"/>
            <a:ext cx="106442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несовершенство организации учебного процесса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отрицательное влияние извне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улицы, семьи и т. д.</a:t>
            </a:r>
          </a:p>
          <a:p>
            <a:pPr algn="just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причины: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дефекты здоровья школьников - одна из самых главных внутренних причин неуспеваемости на сегодняшний день;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низкое развитие интеллекта;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слабого развития волевой сферы у учащихся.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778" y="1714476"/>
            <a:ext cx="6295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чебная </a:t>
            </a:r>
            <a:r>
              <a:rPr lang="ru-RU" sz="4800" b="1" dirty="0" err="1">
                <a:solidFill>
                  <a:schemeClr val="tx2">
                    <a:lumMod val="50000"/>
                  </a:schemeClr>
                </a:solidFill>
              </a:rPr>
              <a:t>неуспешность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Неуспешн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12" y="2428856"/>
            <a:ext cx="6985049" cy="3929090"/>
          </a:xfrm>
          <a:prstGeom prst="rect">
            <a:avLst/>
          </a:prstGeom>
        </p:spPr>
      </p:pic>
      <p:pic>
        <p:nvPicPr>
          <p:cNvPr id="11" name="Рисунок 10" descr="Школьная неуспешност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206" y="6451556"/>
            <a:ext cx="5454400" cy="3835444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9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1402226"/>
            <a:ext cx="18288000" cy="170965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6" name="Прямоугольник 5"/>
          <p:cNvSpPr/>
          <p:nvPr/>
        </p:nvSpPr>
        <p:spPr>
          <a:xfrm>
            <a:off x="2928894" y="1714476"/>
            <a:ext cx="12383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Пути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преодоления  школьной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</a:rPr>
              <a:t>неуспешности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688" y="2643170"/>
            <a:ext cx="1378753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урочное время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разнообразных по форме и виду деятельности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материала и заданий.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объёма домашнего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направленная на развитие интереса у учащегося интереса к обучению.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основного обучения с дополнительным образованием.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психолога, социального педагога.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групповые коррекционно-развивающие занятия с учащимися, испытывающими трудности в усвоении учебной программы.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логопедов в контакте с учителями начальной школы. </a:t>
            </a:r>
          </a:p>
        </p:txBody>
      </p:sp>
      <p:pic>
        <p:nvPicPr>
          <p:cNvPr id="8195" name="Picture 3" descr="C:\Users\admin\Desktop\а-горитм-остижения-це-и-41785517.jpg"/>
          <p:cNvPicPr>
            <a:picLocks noChangeAspect="1" noChangeArrowheads="1"/>
          </p:cNvPicPr>
          <p:nvPr/>
        </p:nvPicPr>
        <p:blipFill>
          <a:blip r:embed="rId2"/>
          <a:srcRect l="5558" r="9687" b="10111"/>
          <a:stretch>
            <a:fillRect/>
          </a:stretch>
        </p:blipFill>
        <p:spPr bwMode="auto">
          <a:xfrm>
            <a:off x="14137920" y="2643170"/>
            <a:ext cx="3864392" cy="3357586"/>
          </a:xfrm>
          <a:prstGeom prst="rect">
            <a:avLst/>
          </a:prstGeom>
          <a:noFill/>
        </p:spPr>
      </p:pic>
      <p:pic>
        <p:nvPicPr>
          <p:cNvPr id="9" name="Рисунок 8" descr="E:\музей\Я читаю. 27.01.22\27 января 2022 года\2б фото\20220127_11264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22" y="6715136"/>
            <a:ext cx="4214778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3040" y="3343300"/>
            <a:ext cx="12077700" cy="4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endParaRPr lang="en-US" sz="2800" dirty="0">
              <a:solidFill>
                <a:srgbClr val="1E365C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928630" y="1307945"/>
            <a:ext cx="15837296" cy="139762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7" name="Прямоугольник 6"/>
          <p:cNvSpPr/>
          <p:nvPr/>
        </p:nvSpPr>
        <p:spPr>
          <a:xfrm>
            <a:off x="875216" y="1455040"/>
            <a:ext cx="16574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«</a:t>
            </a:r>
            <a:r>
              <a:rPr lang="ru-RU" sz="3200" dirty="0" err="1"/>
              <a:t>Герценовские</a:t>
            </a:r>
            <a:r>
              <a:rPr lang="ru-RU" sz="3200" dirty="0"/>
              <a:t> среды» РГПУ им. А.И. </a:t>
            </a:r>
            <a:r>
              <a:rPr lang="ru-RU" sz="3200" dirty="0" smtClean="0"/>
              <a:t>Герцена</a:t>
            </a:r>
            <a:endParaRPr lang="ru-RU" sz="3200" dirty="0"/>
          </a:p>
        </p:txBody>
      </p:sp>
      <p:pic>
        <p:nvPicPr>
          <p:cNvPr id="10" name="Рисунок 9" descr="https://www.herzen.spb.ru/uploads/nikitinaanastasija/images/52026d9b-c4d6-42ea-91b5-3d094e9a7d8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05" y="2204583"/>
            <a:ext cx="5760640" cy="32130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8826" y="5376073"/>
            <a:ext cx="6582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Арт-терапевтические практики с использованием метафорических карт «Ресурс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C:\Users\vovab\Downloads\школамастерские_Бобрович-089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828" y="2254269"/>
            <a:ext cx="4824536" cy="3163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955955" y="5346132"/>
            <a:ext cx="7603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Тематическая смена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 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действию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C:\Users\vovab\AppData\Local\Microsoft\Windows\INetCache\Content.Word\photo_2022-10-05_15-14-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9842" y="1455040"/>
            <a:ext cx="4522615" cy="2896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  <p:pic>
        <p:nvPicPr>
          <p:cNvPr id="20" name="Рисунок 19" descr="C:\Users\vovab\AppData\Local\Microsoft\Windows\INetCache\Content.Word\22222222222222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836" y="6502348"/>
            <a:ext cx="3318826" cy="37775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391472" y="979982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 дублёра</a:t>
            </a:r>
          </a:p>
        </p:txBody>
      </p:sp>
      <p:pic>
        <p:nvPicPr>
          <p:cNvPr id="21" name="Рисунок 2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9" t="5764" r="6522" b="12011"/>
          <a:stretch/>
        </p:blipFill>
        <p:spPr bwMode="auto">
          <a:xfrm>
            <a:off x="12649434" y="4203151"/>
            <a:ext cx="3876156" cy="52559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9424" y="6292525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/>
              <a:t>Психолого-педагогические и аграрные</a:t>
            </a:r>
          </a:p>
          <a:p>
            <a:pPr algn="ctr"/>
            <a:r>
              <a:rPr lang="ru-RU" sz="3200" dirty="0"/>
              <a:t>классы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055" y="7315468"/>
            <a:ext cx="3718560" cy="23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7898" y="7087716"/>
            <a:ext cx="2448272" cy="252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admin\AppData\Local\Temp\Rar$DIa0.951\сканирование000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23" t="4068" r="1974" b="7190"/>
          <a:stretch>
            <a:fillRect/>
          </a:stretch>
        </p:blipFill>
        <p:spPr bwMode="auto">
          <a:xfrm>
            <a:off x="14040544" y="5143500"/>
            <a:ext cx="4041913" cy="48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3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3040" y="3343300"/>
            <a:ext cx="12077700" cy="4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endParaRPr lang="en-US" sz="2800" dirty="0">
              <a:solidFill>
                <a:srgbClr val="1E365C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928630" y="1307945"/>
            <a:ext cx="15837296" cy="139762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7" name="Прямоугольник 6"/>
          <p:cNvSpPr/>
          <p:nvPr/>
        </p:nvSpPr>
        <p:spPr>
          <a:xfrm>
            <a:off x="875216" y="1455040"/>
            <a:ext cx="16574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Фестиваль «Персона </a:t>
            </a:r>
            <a:r>
              <a:rPr lang="ru-RU" sz="3200" dirty="0" smtClean="0"/>
              <a:t>года»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8" y="2186912"/>
            <a:ext cx="5364306" cy="360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west.userapi.com/sun9-53/s/v1/ig2/ue17oEwWOn0y62i3uBCeNcU4kulHjmTShrQE7FdlpKvi_V_FODNNAu0U-If8dlTYkiS7PMnxI7E4PUzpYxNFehDL.jpg?size=1280x960&amp;quality=95&amp;type=album"/>
          <p:cNvPicPr/>
          <p:nvPr/>
        </p:nvPicPr>
        <p:blipFill>
          <a:blip r:embed="rId3" cstate="print"/>
          <a:srcRect l="2297" t="8185" r="4376" b="8864"/>
          <a:stretch>
            <a:fillRect/>
          </a:stretch>
        </p:blipFill>
        <p:spPr bwMode="auto">
          <a:xfrm>
            <a:off x="5615608" y="2186912"/>
            <a:ext cx="4824536" cy="36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2" y="5938668"/>
            <a:ext cx="5342602" cy="370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39" t="29966" r="21771" b="7358"/>
          <a:stretch/>
        </p:blipFill>
        <p:spPr bwMode="auto">
          <a:xfrm>
            <a:off x="13249831" y="5961200"/>
            <a:ext cx="4824536" cy="3650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01" b="11745"/>
          <a:stretch/>
        </p:blipFill>
        <p:spPr bwMode="auto">
          <a:xfrm>
            <a:off x="10656168" y="2186912"/>
            <a:ext cx="4789907" cy="3585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4" t="8774" r="32970" b="20253"/>
          <a:stretch/>
        </p:blipFill>
        <p:spPr bwMode="auto">
          <a:xfrm>
            <a:off x="15662099" y="2187350"/>
            <a:ext cx="2410893" cy="3584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28" t="4662" r="4749" b="16336"/>
          <a:stretch/>
        </p:blipFill>
        <p:spPr bwMode="auto">
          <a:xfrm>
            <a:off x="5615608" y="5989428"/>
            <a:ext cx="4789907" cy="365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6" t="5774" r="25183" b="23702"/>
          <a:stretch/>
        </p:blipFill>
        <p:spPr bwMode="auto">
          <a:xfrm>
            <a:off x="10621538" y="6015792"/>
            <a:ext cx="2396149" cy="3596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0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1919072"/>
            <a:ext cx="12077700" cy="4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endParaRPr lang="en-US" sz="2800" dirty="0">
              <a:solidFill>
                <a:srgbClr val="1E365C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928630" y="1307945"/>
            <a:ext cx="15837296" cy="139762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2" name="Прямоугольник 1"/>
          <p:cNvSpPr/>
          <p:nvPr/>
        </p:nvSpPr>
        <p:spPr>
          <a:xfrm>
            <a:off x="285688" y="1500162"/>
            <a:ext cx="17788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Семинары </a:t>
            </a:r>
            <a:r>
              <a:rPr lang="ru-RU" sz="3200" dirty="0"/>
              <a:t>«Чтение с увлечением</a:t>
            </a:r>
            <a:r>
              <a:rPr lang="ru-RU" sz="3200" dirty="0" smtClean="0"/>
              <a:t>», «</a:t>
            </a:r>
            <a:r>
              <a:rPr lang="ru-RU" sz="3200" dirty="0" smtClean="0"/>
              <a:t>Формирование функциональной грамотности – приоритетная задача ФГОС</a:t>
            </a:r>
            <a:r>
              <a:rPr lang="ru-RU" sz="3200" dirty="0" smtClean="0"/>
              <a:t>», «Читательская грамотность на уроках, как один из компонентов функциональной грамотности в свете обновленных ФГОС</a:t>
            </a:r>
            <a:r>
              <a:rPr lang="ru-RU" sz="3200" dirty="0" smtClean="0"/>
              <a:t>» </a:t>
            </a:r>
            <a:r>
              <a:rPr lang="ru-RU" sz="3200" dirty="0" smtClean="0"/>
              <a:t>на </a:t>
            </a:r>
            <a:r>
              <a:rPr lang="ru-RU" sz="3200" dirty="0" smtClean="0"/>
              <a:t>базе </a:t>
            </a:r>
            <a:r>
              <a:rPr lang="ru-RU" sz="3200" dirty="0" smtClean="0"/>
              <a:t>ГБОУ школы-куратора </a:t>
            </a:r>
            <a:r>
              <a:rPr lang="ru-RU" sz="3200" dirty="0" smtClean="0"/>
              <a:t>№ 332 Невского </a:t>
            </a:r>
            <a:r>
              <a:rPr lang="ru-RU" sz="3200" dirty="0" smtClean="0"/>
              <a:t>района</a:t>
            </a:r>
            <a:endParaRPr lang="ru-RU" sz="3200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5834" y="3214673"/>
            <a:ext cx="5310855" cy="328614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42" y="3214674"/>
            <a:ext cx="5357850" cy="328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88" y="3214675"/>
            <a:ext cx="5286412" cy="328614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5835" y="6643698"/>
            <a:ext cx="5286412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88" y="6643698"/>
            <a:ext cx="5286412" cy="33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42" y="6643698"/>
            <a:ext cx="5368921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7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3040" y="3343300"/>
            <a:ext cx="12077700" cy="4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endParaRPr lang="en-US" sz="2800" dirty="0">
              <a:solidFill>
                <a:srgbClr val="1E365C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928630" y="1307945"/>
            <a:ext cx="15837296" cy="139762"/>
          </a:xfrm>
          <a:prstGeom prst="rect">
            <a:avLst/>
          </a:prstGeom>
          <a:solidFill>
            <a:srgbClr val="7092C0"/>
          </a:solidFill>
        </p:spPr>
      </p:sp>
      <p:sp>
        <p:nvSpPr>
          <p:cNvPr id="7" name="Прямоугольник 6"/>
          <p:cNvSpPr/>
          <p:nvPr/>
        </p:nvSpPr>
        <p:spPr>
          <a:xfrm>
            <a:off x="503040" y="1641295"/>
            <a:ext cx="7972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Информационно-просветительский </a:t>
            </a:r>
            <a:r>
              <a:rPr lang="ru-RU" sz="3200" dirty="0" err="1"/>
              <a:t>вебинар</a:t>
            </a:r>
            <a:r>
              <a:rPr lang="ru-RU" sz="3200" dirty="0"/>
              <a:t> для родителей </a:t>
            </a:r>
            <a:r>
              <a:rPr lang="ru-RU" sz="3200" dirty="0" smtClean="0"/>
              <a:t>«</a:t>
            </a:r>
            <a:r>
              <a:rPr lang="ru-RU" sz="3200" dirty="0"/>
              <a:t>Здоровый ребенок – здоровое будущее</a:t>
            </a:r>
            <a:r>
              <a:rPr lang="ru-RU" sz="3200" dirty="0" smtClean="0"/>
              <a:t>». </a:t>
            </a:r>
            <a:endParaRPr lang="ru-RU" sz="32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t="6787" b="4378"/>
          <a:stretch/>
        </p:blipFill>
        <p:spPr bwMode="auto">
          <a:xfrm>
            <a:off x="0" y="3786178"/>
            <a:ext cx="8712968" cy="514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15"/>
          <p:cNvSpPr txBox="1"/>
          <p:nvPr/>
        </p:nvSpPr>
        <p:spPr>
          <a:xfrm>
            <a:off x="906004" y="546826"/>
            <a:ext cx="17000346" cy="72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ru-RU" sz="3600" b="1" dirty="0">
                <a:solidFill>
                  <a:srgbClr val="FF0000"/>
                </a:solidFill>
              </a:rPr>
              <a:t>Высокая доля обучающихся с рисками учебной </a:t>
            </a:r>
            <a:r>
              <a:rPr lang="ru-RU" sz="3600" b="1" dirty="0" err="1" smtClean="0">
                <a:solidFill>
                  <a:srgbClr val="FF0000"/>
                </a:solidFill>
              </a:rPr>
              <a:t>неуспешности</a:t>
            </a:r>
            <a:r>
              <a:rPr lang="ru-RU" sz="3600" b="1" dirty="0" smtClean="0">
                <a:solidFill>
                  <a:srgbClr val="FF0000"/>
                </a:solidFill>
              </a:rPr>
              <a:t>: риск и пути решения</a:t>
            </a:r>
            <a:endParaRPr lang="en-US" sz="36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90364" y="1641295"/>
            <a:ext cx="8815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Консультации с родителями обучающихся «группы риска учебной </a:t>
            </a:r>
            <a:r>
              <a:rPr lang="ru-RU" sz="3200" dirty="0" err="1"/>
              <a:t>неуспешности</a:t>
            </a:r>
            <a:r>
              <a:rPr lang="ru-RU" sz="3200" dirty="0"/>
              <a:t>»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9523" t="36219" r="25095" b="18501"/>
          <a:stretch/>
        </p:blipFill>
        <p:spPr>
          <a:xfrm>
            <a:off x="10555298" y="2892851"/>
            <a:ext cx="6210628" cy="348401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48" y="6500822"/>
            <a:ext cx="4185185" cy="347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8894" y="5661819"/>
            <a:ext cx="5019106" cy="462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92" r="5524" b="16033"/>
          <a:stretch/>
        </p:blipFill>
        <p:spPr bwMode="auto">
          <a:xfrm>
            <a:off x="6929422" y="2643170"/>
            <a:ext cx="2786082" cy="435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18378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752</Words>
  <Application>Microsoft Office PowerPoint</Application>
  <PresentationFormat>Произвольный</PresentationFormat>
  <Paragraphs>104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Open Sans</vt:lpstr>
      <vt:lpstr>Times New Roman</vt:lpstr>
      <vt:lpstr>Calibri</vt:lpstr>
      <vt:lpstr>Wingdings</vt:lpstr>
      <vt:lpstr>PT Sans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Gold Architecture Presentation</dc:title>
  <dc:creator>Клименкова О.П.</dc:creator>
  <cp:lastModifiedBy>admin</cp:lastModifiedBy>
  <cp:revision>107</cp:revision>
  <dcterms:created xsi:type="dcterms:W3CDTF">2006-08-16T00:00:00Z</dcterms:created>
  <dcterms:modified xsi:type="dcterms:W3CDTF">2022-11-15T09:26:15Z</dcterms:modified>
  <dc:identifier>DADnupnS9yI</dc:identifier>
</cp:coreProperties>
</file>